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81" r:id="rId5"/>
    <p:sldId id="257" r:id="rId6"/>
    <p:sldId id="282" r:id="rId7"/>
    <p:sldId id="283" r:id="rId8"/>
    <p:sldId id="284" r:id="rId9"/>
    <p:sldId id="285" r:id="rId10"/>
    <p:sldId id="286" r:id="rId11"/>
    <p:sldId id="287" r:id="rId12"/>
    <p:sldId id="28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8BDC70-D626-4267-87DD-436A168D4194}" v="4" dt="2024-11-16T17:22:18.0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jpe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B94D2E-832E-4454-88B1-C6C215C9E55C}" type="datetimeFigureOut">
              <a:rPr lang="en-US" smtClean="0"/>
              <a:t>11/16/2024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0A0A09-6FA2-432A-878F-290AC51C7288}" type="slidenum">
              <a:rPr lang="en-US" smtClean="0"/>
              <a:t>‹#›</a:t>
            </a:fld>
            <a:endParaRPr lang="en-US" dirty="0"/>
          </a:p>
        </p:txBody>
      </p:sp>
    </p:spTree>
    <p:extLst>
      <p:ext uri="{BB962C8B-B14F-4D97-AF65-F5344CB8AC3E}">
        <p14:creationId xmlns:p14="http://schemas.microsoft.com/office/powerpoint/2010/main" val="3004936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r>
              <a:rPr lang="en-US" dirty="0"/>
              <a:t>6/6/2019</a:t>
            </a: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dirty="0"/>
              <a:t>6/6/2019</a:t>
            </a: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6/6/2019</a:t>
            </a:r>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r>
              <a:rPr lang="en-US" dirty="0"/>
              <a:t>6/6/2019</a:t>
            </a: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2668F1A4-6DBB-4F0B-A679-6EE548363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B8DBF1C0-B8F1-4AAC-8704-256BA0E9D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12751E25-7490-4E9F-B6B6-99147D39E66E}"/>
              </a:ext>
            </a:extLst>
          </p:cNvPr>
          <p:cNvPicPr>
            <a:picLocks noChangeAspect="1"/>
          </p:cNvPicPr>
          <p:nvPr/>
        </p:nvPicPr>
        <p:blipFill rotWithShape="1">
          <a:blip r:embed="rId2">
            <a:alphaModFix amt="55000"/>
          </a:blip>
          <a:srcRect r="-1" b="21257"/>
          <a:stretch/>
        </p:blipFill>
        <p:spPr>
          <a:xfrm>
            <a:off x="474133" y="474133"/>
            <a:ext cx="11243734" cy="5909733"/>
          </a:xfrm>
          <a:prstGeom prst="rect">
            <a:avLst/>
          </a:prstGeom>
          <a:noFill/>
        </p:spPr>
      </p:pic>
      <p:sp>
        <p:nvSpPr>
          <p:cNvPr id="2" name="Title 1">
            <a:extLst>
              <a:ext uri="{FF2B5EF4-FFF2-40B4-BE49-F238E27FC236}">
                <a16:creationId xmlns:a16="http://schemas.microsoft.com/office/drawing/2014/main" id="{235B1457-35E0-409B-98CD-F11D19CA6FA5}"/>
              </a:ext>
            </a:extLst>
          </p:cNvPr>
          <p:cNvSpPr>
            <a:spLocks noGrp="1"/>
          </p:cNvSpPr>
          <p:nvPr>
            <p:ph type="ctrTitle"/>
          </p:nvPr>
        </p:nvSpPr>
        <p:spPr>
          <a:xfrm>
            <a:off x="1154954" y="2099733"/>
            <a:ext cx="8827245" cy="2677648"/>
          </a:xfrm>
        </p:spPr>
        <p:txBody>
          <a:bodyPr>
            <a:normAutofit/>
          </a:bodyPr>
          <a:lstStyle/>
          <a:p>
            <a:r>
              <a:rPr lang="en-IN" sz="5400" dirty="0">
                <a:latin typeface="Times New Roman" panose="02020603050405020304" pitchFamily="18" charset="0"/>
                <a:cs typeface="Times New Roman" panose="02020603050405020304" pitchFamily="18" charset="0"/>
              </a:rPr>
              <a:t>OPTIMIZING EV FLEET OPERATION WITH TELEMATICS AND IOT</a:t>
            </a:r>
            <a:endParaRPr lang="en-US" dirty="0">
              <a:solidFill>
                <a:srgbClr val="FFFFFF"/>
              </a:solidFill>
            </a:endParaRPr>
          </a:p>
        </p:txBody>
      </p:sp>
      <p:sp>
        <p:nvSpPr>
          <p:cNvPr id="3" name="Subtitle 2">
            <a:extLst>
              <a:ext uri="{FF2B5EF4-FFF2-40B4-BE49-F238E27FC236}">
                <a16:creationId xmlns:a16="http://schemas.microsoft.com/office/drawing/2014/main" id="{78BDD245-17CD-4FBE-A9CF-AC997273DFE5}"/>
              </a:ext>
            </a:extLst>
          </p:cNvPr>
          <p:cNvSpPr>
            <a:spLocks noGrp="1"/>
          </p:cNvSpPr>
          <p:nvPr>
            <p:ph type="subTitle" idx="1"/>
          </p:nvPr>
        </p:nvSpPr>
        <p:spPr>
          <a:xfrm>
            <a:off x="1154954" y="4777380"/>
            <a:ext cx="8931438" cy="1606486"/>
          </a:xfrm>
        </p:spPr>
        <p:txBody>
          <a:bodyPr>
            <a:normAutofit/>
          </a:bodyPr>
          <a:lstStyle/>
          <a:p>
            <a:r>
              <a:rPr lang="en-US" dirty="0">
                <a:solidFill>
                  <a:srgbClr val="FFFFFF"/>
                </a:solidFill>
              </a:rPr>
              <a:t>                                                                                                </a:t>
            </a:r>
            <a:r>
              <a:rPr lang="en-US" dirty="0">
                <a:solidFill>
                  <a:srgbClr val="FFFFFF"/>
                </a:solidFill>
                <a:latin typeface="Times New Roman" panose="02020603050405020304" pitchFamily="18" charset="0"/>
                <a:cs typeface="Times New Roman" panose="02020603050405020304" pitchFamily="18" charset="0"/>
              </a:rPr>
              <a:t>Presented BY                </a:t>
            </a:r>
          </a:p>
          <a:p>
            <a:r>
              <a:rPr lang="en-US" dirty="0">
                <a:solidFill>
                  <a:srgbClr val="FFFFFF"/>
                </a:solidFill>
                <a:latin typeface="Times New Roman" panose="02020603050405020304" pitchFamily="18" charset="0"/>
                <a:cs typeface="Times New Roman" panose="02020603050405020304" pitchFamily="18" charset="0"/>
              </a:rPr>
              <a:t>                                                                                                                     </a:t>
            </a:r>
            <a:r>
              <a:rPr lang="en-US" dirty="0" err="1">
                <a:solidFill>
                  <a:srgbClr val="FFFFFF"/>
                </a:solidFill>
                <a:latin typeface="Times New Roman" panose="02020603050405020304" pitchFamily="18" charset="0"/>
                <a:cs typeface="Times New Roman" panose="02020603050405020304" pitchFamily="18" charset="0"/>
              </a:rPr>
              <a:t>Vishalakshi</a:t>
            </a:r>
            <a:r>
              <a:rPr lang="en-US" dirty="0">
                <a:solidFill>
                  <a:srgbClr val="FFFFFF"/>
                </a:solidFill>
                <a:latin typeface="Times New Roman" panose="02020603050405020304" pitchFamily="18" charset="0"/>
                <a:cs typeface="Times New Roman" panose="02020603050405020304" pitchFamily="18" charset="0"/>
              </a:rPr>
              <a:t> v</a:t>
            </a:r>
          </a:p>
          <a:p>
            <a:r>
              <a:rPr lang="en-US" dirty="0">
                <a:solidFill>
                  <a:srgbClr val="FFFFFF"/>
                </a:solidFill>
                <a:latin typeface="Times New Roman" panose="02020603050405020304" pitchFamily="18" charset="0"/>
                <a:cs typeface="Times New Roman" panose="02020603050405020304" pitchFamily="18" charset="0"/>
              </a:rPr>
              <a:t>                                                                                                                     </a:t>
            </a:r>
            <a:r>
              <a:rPr lang="en-US" dirty="0" err="1">
                <a:solidFill>
                  <a:srgbClr val="FFFFFF"/>
                </a:solidFill>
                <a:latin typeface="Times New Roman" panose="02020603050405020304" pitchFamily="18" charset="0"/>
                <a:cs typeface="Times New Roman" panose="02020603050405020304" pitchFamily="18" charset="0"/>
              </a:rPr>
              <a:t>Srivathsan</a:t>
            </a:r>
            <a:r>
              <a:rPr lang="en-US" dirty="0">
                <a:solidFill>
                  <a:srgbClr val="FFFFFF"/>
                </a:solidFill>
                <a:latin typeface="Times New Roman" panose="02020603050405020304" pitchFamily="18" charset="0"/>
                <a:cs typeface="Times New Roman" panose="02020603050405020304" pitchFamily="18" charset="0"/>
              </a:rPr>
              <a:t> r</a:t>
            </a:r>
          </a:p>
        </p:txBody>
      </p:sp>
      <p:sp>
        <p:nvSpPr>
          <p:cNvPr id="52" name="Rectangle 51">
            <a:extLst>
              <a:ext uri="{FF2B5EF4-FFF2-40B4-BE49-F238E27FC236}">
                <a16:creationId xmlns:a16="http://schemas.microsoft.com/office/drawing/2014/main" id="{B70F7E59-C971-4F55-8E3A-1E583B65F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6583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B573C-62B2-4B2C-B0BE-FFB8203C6934}"/>
              </a:ext>
            </a:extLst>
          </p:cNvPr>
          <p:cNvSpPr>
            <a:spLocks noGrp="1"/>
          </p:cNvSpPr>
          <p:nvPr>
            <p:ph type="title"/>
          </p:nvPr>
        </p:nvSpPr>
        <p:spPr>
          <a:xfrm>
            <a:off x="1154954" y="973668"/>
            <a:ext cx="8761413" cy="706964"/>
          </a:xfrm>
        </p:spPr>
        <p:txBody>
          <a:bodyPr>
            <a:normAutofit/>
          </a:bodyPr>
          <a:lstStyle/>
          <a:p>
            <a:r>
              <a:rPr lang="en-US" dirty="0">
                <a:solidFill>
                  <a:srgbClr val="EBEBEB"/>
                </a:solidFill>
                <a:latin typeface="Times New Roman" panose="02020603050405020304" pitchFamily="18" charset="0"/>
                <a:cs typeface="Times New Roman" panose="02020603050405020304" pitchFamily="18" charset="0"/>
              </a:rPr>
              <a:t>INTRODUCTION TO EV VEHICLE</a:t>
            </a:r>
          </a:p>
        </p:txBody>
      </p:sp>
      <p:sp>
        <p:nvSpPr>
          <p:cNvPr id="4" name="Content Placeholder 3">
            <a:extLst>
              <a:ext uri="{FF2B5EF4-FFF2-40B4-BE49-F238E27FC236}">
                <a16:creationId xmlns:a16="http://schemas.microsoft.com/office/drawing/2014/main" id="{378D8312-A1E6-8FD9-2FA0-F2097D518BA8}"/>
              </a:ext>
            </a:extLst>
          </p:cNvPr>
          <p:cNvSpPr>
            <a:spLocks noGrp="1"/>
          </p:cNvSpPr>
          <p:nvPr>
            <p:ph idx="1"/>
          </p:nvPr>
        </p:nvSpPr>
        <p:spPr>
          <a:xfrm>
            <a:off x="1473263" y="2584580"/>
            <a:ext cx="8825659" cy="3806888"/>
          </a:xfrm>
        </p:spPr>
        <p:txBody>
          <a:bodyPr/>
          <a:lstStyle/>
          <a:p>
            <a:pPr>
              <a:buFont typeface="Wingdings" panose="05000000000000000000" pitchFamily="2" charset="2"/>
              <a:buChar char="v"/>
            </a:pPr>
            <a:r>
              <a:rPr lang="en-IN" b="1" dirty="0">
                <a:latin typeface="Times New Roman" panose="02020603050405020304" pitchFamily="18" charset="0"/>
                <a:cs typeface="Times New Roman" panose="02020603050405020304" pitchFamily="18" charset="0"/>
              </a:rPr>
              <a:t>DEFINITION: </a:t>
            </a:r>
            <a:r>
              <a:rPr lang="en-US" dirty="0">
                <a:latin typeface="Times New Roman" panose="02020603050405020304" pitchFamily="18" charset="0"/>
                <a:cs typeface="Times New Roman" panose="02020603050405020304" pitchFamily="18" charset="0"/>
              </a:rPr>
              <a:t>Vehicles powered by electric motors, using energy stored in rechargeable batteries.</a:t>
            </a:r>
            <a:endParaRPr lang="en-IN"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TYPES:</a:t>
            </a:r>
          </a:p>
          <a:p>
            <a:pPr marL="0" indent="0">
              <a:buNone/>
            </a:pPr>
            <a:r>
              <a:rPr lang="en-US" b="1" dirty="0">
                <a:latin typeface="Times New Roman" panose="02020603050405020304" pitchFamily="18" charset="0"/>
                <a:cs typeface="Times New Roman" panose="02020603050405020304" pitchFamily="18" charset="0"/>
              </a:rPr>
              <a:t>                BEVs</a:t>
            </a:r>
            <a:r>
              <a:rPr lang="en-US" dirty="0">
                <a:latin typeface="Times New Roman" panose="02020603050405020304" pitchFamily="18" charset="0"/>
                <a:cs typeface="Times New Roman" panose="02020603050405020304" pitchFamily="18" charset="0"/>
              </a:rPr>
              <a:t> (Battery Electric Vehicles) – fully electric, zero emissions.</a:t>
            </a:r>
          </a:p>
          <a:p>
            <a:pPr marL="0" indent="0">
              <a:buNone/>
            </a:pPr>
            <a:r>
              <a:rPr lang="en-US" b="1" dirty="0">
                <a:latin typeface="Times New Roman" panose="02020603050405020304" pitchFamily="18" charset="0"/>
                <a:cs typeface="Times New Roman" panose="02020603050405020304" pitchFamily="18" charset="0"/>
              </a:rPr>
              <a:t>                PHEVs</a:t>
            </a:r>
            <a:r>
              <a:rPr lang="en-US" dirty="0">
                <a:latin typeface="Times New Roman" panose="02020603050405020304" pitchFamily="18" charset="0"/>
                <a:cs typeface="Times New Roman" panose="02020603050405020304" pitchFamily="18" charset="0"/>
              </a:rPr>
              <a:t> (Plug-in Hybrid EVs) – combine electric and fuel power.</a:t>
            </a:r>
          </a:p>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BENEFITS:</a:t>
            </a:r>
          </a:p>
          <a:p>
            <a:pPr marL="0" indent="0">
              <a:buNone/>
            </a:pPr>
            <a:r>
              <a:rPr lang="en-IN" b="1" dirty="0">
                <a:latin typeface="Times New Roman" panose="02020603050405020304" pitchFamily="18" charset="0"/>
                <a:cs typeface="Times New Roman" panose="02020603050405020304" pitchFamily="18" charset="0"/>
              </a:rPr>
              <a:t>                Environmental friendly : </a:t>
            </a:r>
            <a:r>
              <a:rPr lang="en-IN" dirty="0">
                <a:latin typeface="Times New Roman" panose="02020603050405020304" pitchFamily="18" charset="0"/>
                <a:cs typeface="Times New Roman" panose="02020603050405020304" pitchFamily="18" charset="0"/>
              </a:rPr>
              <a:t>Zero tailpipe emissions.</a:t>
            </a:r>
          </a:p>
          <a:p>
            <a:pPr marL="0" indent="0">
              <a:buNone/>
            </a:pP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Lower Operating Costs </a:t>
            </a:r>
            <a:r>
              <a:rPr lang="en-IN" dirty="0">
                <a:latin typeface="Times New Roman" panose="02020603050405020304" pitchFamily="18" charset="0"/>
                <a:cs typeface="Times New Roman" panose="02020603050405020304" pitchFamily="18" charset="0"/>
              </a:rPr>
              <a:t>: Reduced fuel and maintenance expenses.</a:t>
            </a:r>
          </a:p>
          <a:p>
            <a:pPr marL="0" indent="0">
              <a:buNone/>
            </a:pPr>
            <a:endParaRPr lang="en-IN" b="1" dirty="0">
              <a:latin typeface="Times New Roman" panose="02020603050405020304" pitchFamily="18" charset="0"/>
              <a:cs typeface="Times New Roman" panose="02020603050405020304" pitchFamily="18" charset="0"/>
            </a:endParaRPr>
          </a:p>
          <a:p>
            <a:pPr marL="0" indent="0">
              <a:buNone/>
            </a:pPr>
            <a:endParaRPr lang="en-IN" b="1" dirty="0"/>
          </a:p>
        </p:txBody>
      </p:sp>
      <p:sp>
        <p:nvSpPr>
          <p:cNvPr id="10" name="Rectangle 6">
            <a:extLst>
              <a:ext uri="{FF2B5EF4-FFF2-40B4-BE49-F238E27FC236}">
                <a16:creationId xmlns:a16="http://schemas.microsoft.com/office/drawing/2014/main" id="{51840CF7-1AAC-1132-6974-08A9A92AEA7E}"/>
              </a:ext>
            </a:extLst>
          </p:cNvPr>
          <p:cNvSpPr>
            <a:spLocks noChangeArrowheads="1"/>
          </p:cNvSpPr>
          <p:nvPr/>
        </p:nvSpPr>
        <p:spPr bwMode="auto">
          <a:xfrm>
            <a:off x="-64246" y="-220529"/>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09810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5173B-AE58-145C-645C-A7F4BEA99B5F}"/>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INTRODUCTION TO TELEMATICS</a:t>
            </a:r>
          </a:p>
        </p:txBody>
      </p:sp>
      <p:sp>
        <p:nvSpPr>
          <p:cNvPr id="3" name="Content Placeholder 2">
            <a:extLst>
              <a:ext uri="{FF2B5EF4-FFF2-40B4-BE49-F238E27FC236}">
                <a16:creationId xmlns:a16="http://schemas.microsoft.com/office/drawing/2014/main" id="{267129F6-EE7B-A616-CC70-209A90D96206}"/>
              </a:ext>
            </a:extLst>
          </p:cNvPr>
          <p:cNvSpPr>
            <a:spLocks noGrp="1"/>
          </p:cNvSpPr>
          <p:nvPr>
            <p:ph idx="1"/>
          </p:nvPr>
        </p:nvSpPr>
        <p:spPr/>
        <p:txBody>
          <a:bodyPr/>
          <a:lstStyle/>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Telematics is the interdisciplinary field that combines telecommunications and informatics to transmit data over vast networks, enabling real-time information exchange. It is widely used in vehicles to monitor, track, and manage driving behaviors, vehicle diagnostics, and fleet operations by integrating GPS, onboard diagnostics (OBD), and wireless communication technologies.</a:t>
            </a:r>
          </a:p>
          <a:p>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Telematics also enhances vehicle safety and efficiency through features like emergency response systems, route optimization, and remote vehicle control.</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5989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82051-A083-184C-308E-88ED6E168B24}"/>
              </a:ext>
            </a:extLst>
          </p:cNvPr>
          <p:cNvSpPr>
            <a:spLocks noGrp="1"/>
          </p:cNvSpPr>
          <p:nvPr>
            <p:ph type="title"/>
          </p:nvPr>
        </p:nvSpPr>
        <p:spPr>
          <a:xfrm>
            <a:off x="1154954" y="759063"/>
            <a:ext cx="8761413" cy="967099"/>
          </a:xfrm>
        </p:spPr>
        <p:txBody>
          <a:bodyPr/>
          <a:lstStyle/>
          <a:p>
            <a:r>
              <a:rPr lang="en-US" dirty="0">
                <a:latin typeface="Times New Roman" panose="02020603050405020304" pitchFamily="18" charset="0"/>
                <a:cs typeface="Times New Roman" panose="02020603050405020304" pitchFamily="18" charset="0"/>
              </a:rPr>
              <a:t>How EV fleet operation optimizing with Telematics and IOT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51966FA-7098-10B1-48B4-D2C46D36B2F4}"/>
              </a:ext>
            </a:extLst>
          </p:cNvPr>
          <p:cNvSpPr>
            <a:spLocks noGrp="1"/>
          </p:cNvSpPr>
          <p:nvPr>
            <p:ph idx="1"/>
          </p:nvPr>
        </p:nvSpPr>
        <p:spPr>
          <a:xfrm>
            <a:off x="1122830" y="2369976"/>
            <a:ext cx="8825659" cy="3928187"/>
          </a:xfrm>
        </p:spPr>
        <p:txBody>
          <a:bodyPr/>
          <a:lstStyle/>
          <a:p>
            <a:pPr>
              <a:buFont typeface="Wingdings" panose="05000000000000000000" pitchFamily="2" charset="2"/>
              <a:buChar char="v"/>
            </a:pPr>
            <a:r>
              <a:rPr lang="en-IN" b="1" dirty="0">
                <a:latin typeface="Times New Roman" panose="02020603050405020304" pitchFamily="18" charset="0"/>
                <a:cs typeface="Times New Roman" panose="02020603050405020304" pitchFamily="18" charset="0"/>
              </a:rPr>
              <a:t>Real-Time Monitoring and Tracking</a:t>
            </a:r>
          </a:p>
          <a:p>
            <a:pPr marL="0" indent="0">
              <a:buNone/>
            </a:pP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Location and Routing</a:t>
            </a:r>
          </a:p>
          <a:p>
            <a:pPr marL="0" indent="0">
              <a:buNone/>
            </a:pP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Charging Infrastructure Mapping</a:t>
            </a:r>
          </a:p>
          <a:p>
            <a:pPr>
              <a:buFont typeface="Wingdings" panose="05000000000000000000" pitchFamily="2" charset="2"/>
              <a:buChar char="v"/>
            </a:pPr>
            <a:r>
              <a:rPr lang="en-IN" b="1" dirty="0">
                <a:latin typeface="Times New Roman" panose="02020603050405020304" pitchFamily="18" charset="0"/>
                <a:cs typeface="Times New Roman" panose="02020603050405020304" pitchFamily="18" charset="0"/>
              </a:rPr>
              <a:t>Energy Management</a:t>
            </a:r>
          </a:p>
          <a:p>
            <a:pPr marL="0" indent="0">
              <a:buNone/>
            </a:pP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Battery Monitoring</a:t>
            </a:r>
          </a:p>
          <a:p>
            <a:pPr marL="0" indent="0">
              <a:buNone/>
            </a:pP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Predictive Analytics</a:t>
            </a:r>
          </a:p>
          <a:p>
            <a:pPr>
              <a:buFont typeface="Wingdings" panose="05000000000000000000" pitchFamily="2" charset="2"/>
              <a:buChar char="v"/>
            </a:pPr>
            <a:r>
              <a:rPr lang="en-IN" b="1" dirty="0">
                <a:latin typeface="Times New Roman" panose="02020603050405020304" pitchFamily="18" charset="0"/>
                <a:cs typeface="Times New Roman" panose="02020603050405020304" pitchFamily="18" charset="0"/>
              </a:rPr>
              <a:t>Operational Efficiency</a:t>
            </a:r>
          </a:p>
          <a:p>
            <a:pPr marL="0" indent="0">
              <a:buNone/>
            </a:pP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Data-Driven Decision Making</a:t>
            </a:r>
            <a:endParaRPr lang="en-IN" b="1" dirty="0">
              <a:latin typeface="Times New Roman" panose="02020603050405020304" pitchFamily="18" charset="0"/>
              <a:cs typeface="Times New Roman" panose="02020603050405020304" pitchFamily="18" charset="0"/>
            </a:endParaRPr>
          </a:p>
          <a:p>
            <a:pPr marL="0" indent="0">
              <a:buNone/>
            </a:pP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Fleet Utilization</a:t>
            </a:r>
            <a:endParaRPr lang="en-IN" b="1" dirty="0">
              <a:latin typeface="Times New Roman" panose="02020603050405020304" pitchFamily="18" charset="0"/>
              <a:cs typeface="Times New Roman" panose="02020603050405020304" pitchFamily="18" charset="0"/>
            </a:endParaRPr>
          </a:p>
          <a:p>
            <a:pPr marL="0" indent="0">
              <a:buNone/>
            </a:pPr>
            <a:endParaRPr lang="en-IN" b="1" dirty="0"/>
          </a:p>
        </p:txBody>
      </p:sp>
    </p:spTree>
    <p:extLst>
      <p:ext uri="{BB962C8B-B14F-4D97-AF65-F5344CB8AC3E}">
        <p14:creationId xmlns:p14="http://schemas.microsoft.com/office/powerpoint/2010/main" val="36147114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6A4AB-4EC4-C83E-66C5-CB6AD90E3A06}"/>
              </a:ext>
            </a:extLst>
          </p:cNvPr>
          <p:cNvSpPr>
            <a:spLocks noGrp="1"/>
          </p:cNvSpPr>
          <p:nvPr>
            <p:ph type="title"/>
          </p:nvPr>
        </p:nvSpPr>
        <p:spPr/>
        <p:txBody>
          <a:bodyPr/>
          <a:lstStyle/>
          <a:p>
            <a:r>
              <a:rPr lang="en-IN" dirty="0"/>
              <a:t>Workflow for optimizing Fleet operation with telematics and IOT</a:t>
            </a:r>
          </a:p>
        </p:txBody>
      </p:sp>
      <p:sp>
        <p:nvSpPr>
          <p:cNvPr id="8" name="Oval 7">
            <a:extLst>
              <a:ext uri="{FF2B5EF4-FFF2-40B4-BE49-F238E27FC236}">
                <a16:creationId xmlns:a16="http://schemas.microsoft.com/office/drawing/2014/main" id="{169ED502-448E-1CD0-28EE-62DDAA48EE97}"/>
              </a:ext>
            </a:extLst>
          </p:cNvPr>
          <p:cNvSpPr/>
          <p:nvPr/>
        </p:nvSpPr>
        <p:spPr>
          <a:xfrm>
            <a:off x="745436" y="2607897"/>
            <a:ext cx="1268995" cy="44786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START</a:t>
            </a:r>
          </a:p>
        </p:txBody>
      </p:sp>
      <p:sp>
        <p:nvSpPr>
          <p:cNvPr id="9" name="Arrow: Right 8">
            <a:extLst>
              <a:ext uri="{FF2B5EF4-FFF2-40B4-BE49-F238E27FC236}">
                <a16:creationId xmlns:a16="http://schemas.microsoft.com/office/drawing/2014/main" id="{C5655534-311D-D9CD-499C-68443283B498}"/>
              </a:ext>
            </a:extLst>
          </p:cNvPr>
          <p:cNvSpPr/>
          <p:nvPr/>
        </p:nvSpPr>
        <p:spPr>
          <a:xfrm>
            <a:off x="2027893" y="2733859"/>
            <a:ext cx="212562" cy="1959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955A3FAF-1FEB-A6C0-B373-C81FAD8F0378}"/>
              </a:ext>
            </a:extLst>
          </p:cNvPr>
          <p:cNvSpPr/>
          <p:nvPr/>
        </p:nvSpPr>
        <p:spPr>
          <a:xfrm>
            <a:off x="2240455" y="2607895"/>
            <a:ext cx="2922492" cy="44786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Data</a:t>
            </a:r>
            <a:r>
              <a:rPr lang="en-IN" dirty="0"/>
              <a:t> </a:t>
            </a:r>
            <a:r>
              <a:rPr lang="en-IN" dirty="0">
                <a:solidFill>
                  <a:schemeClr val="tx1"/>
                </a:solidFill>
              </a:rPr>
              <a:t>collection</a:t>
            </a:r>
          </a:p>
        </p:txBody>
      </p:sp>
      <p:sp>
        <p:nvSpPr>
          <p:cNvPr id="12" name="Arrow: Right 11">
            <a:extLst>
              <a:ext uri="{FF2B5EF4-FFF2-40B4-BE49-F238E27FC236}">
                <a16:creationId xmlns:a16="http://schemas.microsoft.com/office/drawing/2014/main" id="{AB733FE2-86BE-2E37-D4BC-DCF5B376CA2A}"/>
              </a:ext>
            </a:extLst>
          </p:cNvPr>
          <p:cNvSpPr/>
          <p:nvPr/>
        </p:nvSpPr>
        <p:spPr>
          <a:xfrm>
            <a:off x="5161392" y="2694756"/>
            <a:ext cx="212562" cy="1959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8FF7BE72-E02D-8EDE-EC71-70371385B978}"/>
              </a:ext>
            </a:extLst>
          </p:cNvPr>
          <p:cNvSpPr/>
          <p:nvPr/>
        </p:nvSpPr>
        <p:spPr>
          <a:xfrm>
            <a:off x="5381510" y="2392131"/>
            <a:ext cx="2519266" cy="87241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Data transmission and cloud</a:t>
            </a:r>
          </a:p>
        </p:txBody>
      </p:sp>
      <p:sp>
        <p:nvSpPr>
          <p:cNvPr id="14" name="Arrow: Right 13">
            <a:extLst>
              <a:ext uri="{FF2B5EF4-FFF2-40B4-BE49-F238E27FC236}">
                <a16:creationId xmlns:a16="http://schemas.microsoft.com/office/drawing/2014/main" id="{4E0E0601-4AB9-22D5-35F5-9DF99CC7FACA}"/>
              </a:ext>
            </a:extLst>
          </p:cNvPr>
          <p:cNvSpPr/>
          <p:nvPr/>
        </p:nvSpPr>
        <p:spPr>
          <a:xfrm>
            <a:off x="7879852" y="2716369"/>
            <a:ext cx="239487" cy="22393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a16="http://schemas.microsoft.com/office/drawing/2014/main" id="{0D27D54D-41FD-AF22-3814-24FE7EC5C30A}"/>
              </a:ext>
            </a:extLst>
          </p:cNvPr>
          <p:cNvSpPr/>
          <p:nvPr/>
        </p:nvSpPr>
        <p:spPr>
          <a:xfrm>
            <a:off x="8134737" y="2287143"/>
            <a:ext cx="2239346" cy="98672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Data Analysis &amp; Visualization</a:t>
            </a:r>
          </a:p>
        </p:txBody>
      </p:sp>
      <p:sp>
        <p:nvSpPr>
          <p:cNvPr id="16" name="Arrow: Down 15">
            <a:extLst>
              <a:ext uri="{FF2B5EF4-FFF2-40B4-BE49-F238E27FC236}">
                <a16:creationId xmlns:a16="http://schemas.microsoft.com/office/drawing/2014/main" id="{4DE50347-C85E-3DA0-597D-0D88FE5A819B}"/>
              </a:ext>
            </a:extLst>
          </p:cNvPr>
          <p:cNvSpPr/>
          <p:nvPr/>
        </p:nvSpPr>
        <p:spPr>
          <a:xfrm>
            <a:off x="9116006" y="3271848"/>
            <a:ext cx="289249" cy="16445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a:extLst>
              <a:ext uri="{FF2B5EF4-FFF2-40B4-BE49-F238E27FC236}">
                <a16:creationId xmlns:a16="http://schemas.microsoft.com/office/drawing/2014/main" id="{9D119925-94E0-6A80-8D7A-A9A4D1BD8823}"/>
              </a:ext>
            </a:extLst>
          </p:cNvPr>
          <p:cNvSpPr/>
          <p:nvPr/>
        </p:nvSpPr>
        <p:spPr>
          <a:xfrm>
            <a:off x="8254480" y="3429000"/>
            <a:ext cx="2239345" cy="98672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Operational decision Making</a:t>
            </a:r>
          </a:p>
        </p:txBody>
      </p:sp>
      <p:sp>
        <p:nvSpPr>
          <p:cNvPr id="18" name="Arrow: Down 17">
            <a:extLst>
              <a:ext uri="{FF2B5EF4-FFF2-40B4-BE49-F238E27FC236}">
                <a16:creationId xmlns:a16="http://schemas.microsoft.com/office/drawing/2014/main" id="{3F85799C-A064-3E4F-3E06-944C83D80B5D}"/>
              </a:ext>
            </a:extLst>
          </p:cNvPr>
          <p:cNvSpPr/>
          <p:nvPr/>
        </p:nvSpPr>
        <p:spPr>
          <a:xfrm>
            <a:off x="9145536" y="4411671"/>
            <a:ext cx="298579" cy="16445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Oval 18">
            <a:extLst>
              <a:ext uri="{FF2B5EF4-FFF2-40B4-BE49-F238E27FC236}">
                <a16:creationId xmlns:a16="http://schemas.microsoft.com/office/drawing/2014/main" id="{4CCEDBCA-CAE8-49B1-B5E3-E686CF4A6F76}"/>
              </a:ext>
            </a:extLst>
          </p:cNvPr>
          <p:cNvSpPr/>
          <p:nvPr/>
        </p:nvSpPr>
        <p:spPr>
          <a:xfrm>
            <a:off x="8254479" y="4556823"/>
            <a:ext cx="2239345" cy="85841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Automation &amp; Remote Control</a:t>
            </a:r>
          </a:p>
        </p:txBody>
      </p:sp>
      <p:sp>
        <p:nvSpPr>
          <p:cNvPr id="20" name="Arrow: Down 19">
            <a:extLst>
              <a:ext uri="{FF2B5EF4-FFF2-40B4-BE49-F238E27FC236}">
                <a16:creationId xmlns:a16="http://schemas.microsoft.com/office/drawing/2014/main" id="{B921335C-EC79-90B9-B07E-E219F99F7ADE}"/>
              </a:ext>
            </a:extLst>
          </p:cNvPr>
          <p:cNvSpPr/>
          <p:nvPr/>
        </p:nvSpPr>
        <p:spPr>
          <a:xfrm>
            <a:off x="9173527" y="5400233"/>
            <a:ext cx="298578" cy="21460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 name="Oval 20">
            <a:extLst>
              <a:ext uri="{FF2B5EF4-FFF2-40B4-BE49-F238E27FC236}">
                <a16:creationId xmlns:a16="http://schemas.microsoft.com/office/drawing/2014/main" id="{337A6376-95B9-5376-5900-5C82447369CB}"/>
              </a:ext>
            </a:extLst>
          </p:cNvPr>
          <p:cNvSpPr/>
          <p:nvPr/>
        </p:nvSpPr>
        <p:spPr>
          <a:xfrm>
            <a:off x="8338704" y="5614837"/>
            <a:ext cx="2210822" cy="59715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solidFill>
              </a:rPr>
              <a:t>Continuous Improvement</a:t>
            </a:r>
          </a:p>
        </p:txBody>
      </p:sp>
      <p:sp>
        <p:nvSpPr>
          <p:cNvPr id="22" name="Arrow: Left 21">
            <a:extLst>
              <a:ext uri="{FF2B5EF4-FFF2-40B4-BE49-F238E27FC236}">
                <a16:creationId xmlns:a16="http://schemas.microsoft.com/office/drawing/2014/main" id="{F06DABF1-AC3C-1149-9A4A-B971C40DD2DD}"/>
              </a:ext>
            </a:extLst>
          </p:cNvPr>
          <p:cNvSpPr/>
          <p:nvPr/>
        </p:nvSpPr>
        <p:spPr>
          <a:xfrm>
            <a:off x="8099217" y="5801940"/>
            <a:ext cx="239487" cy="223935"/>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Oval 22">
            <a:extLst>
              <a:ext uri="{FF2B5EF4-FFF2-40B4-BE49-F238E27FC236}">
                <a16:creationId xmlns:a16="http://schemas.microsoft.com/office/drawing/2014/main" id="{F30C1F8C-4653-B1E4-2F9F-23F87139D766}"/>
              </a:ext>
            </a:extLst>
          </p:cNvPr>
          <p:cNvSpPr/>
          <p:nvPr/>
        </p:nvSpPr>
        <p:spPr>
          <a:xfrm>
            <a:off x="4563162" y="5645824"/>
            <a:ext cx="3536055" cy="59715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Cost Management &amp; ROI Analysis</a:t>
            </a:r>
          </a:p>
        </p:txBody>
      </p:sp>
      <p:sp>
        <p:nvSpPr>
          <p:cNvPr id="24" name="Arrow: Left 23">
            <a:extLst>
              <a:ext uri="{FF2B5EF4-FFF2-40B4-BE49-F238E27FC236}">
                <a16:creationId xmlns:a16="http://schemas.microsoft.com/office/drawing/2014/main" id="{90948B5C-5589-081A-7EC1-765006F16E2D}"/>
              </a:ext>
            </a:extLst>
          </p:cNvPr>
          <p:cNvSpPr/>
          <p:nvPr/>
        </p:nvSpPr>
        <p:spPr>
          <a:xfrm>
            <a:off x="4352159" y="5832435"/>
            <a:ext cx="205274" cy="223935"/>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Oval 24">
            <a:extLst>
              <a:ext uri="{FF2B5EF4-FFF2-40B4-BE49-F238E27FC236}">
                <a16:creationId xmlns:a16="http://schemas.microsoft.com/office/drawing/2014/main" id="{77962DE1-8533-C8A7-0C1B-9E0CD7EDFE17}"/>
              </a:ext>
            </a:extLst>
          </p:cNvPr>
          <p:cNvSpPr/>
          <p:nvPr/>
        </p:nvSpPr>
        <p:spPr>
          <a:xfrm>
            <a:off x="1947276" y="5653194"/>
            <a:ext cx="2374395" cy="59715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Scalability &amp; Upgrades</a:t>
            </a:r>
          </a:p>
        </p:txBody>
      </p:sp>
      <p:sp>
        <p:nvSpPr>
          <p:cNvPr id="26" name="Arrow: Left 25">
            <a:extLst>
              <a:ext uri="{FF2B5EF4-FFF2-40B4-BE49-F238E27FC236}">
                <a16:creationId xmlns:a16="http://schemas.microsoft.com/office/drawing/2014/main" id="{C0F4C420-91DB-6BF2-605D-ABE9992C2EDA}"/>
              </a:ext>
            </a:extLst>
          </p:cNvPr>
          <p:cNvSpPr/>
          <p:nvPr/>
        </p:nvSpPr>
        <p:spPr>
          <a:xfrm>
            <a:off x="1711146" y="5821462"/>
            <a:ext cx="233265" cy="245880"/>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Oval 26">
            <a:extLst>
              <a:ext uri="{FF2B5EF4-FFF2-40B4-BE49-F238E27FC236}">
                <a16:creationId xmlns:a16="http://schemas.microsoft.com/office/drawing/2014/main" id="{F332D8DF-BCE7-3617-3BDB-18D7AEAE065D}"/>
              </a:ext>
            </a:extLst>
          </p:cNvPr>
          <p:cNvSpPr/>
          <p:nvPr/>
        </p:nvSpPr>
        <p:spPr>
          <a:xfrm>
            <a:off x="733744" y="5734965"/>
            <a:ext cx="962158" cy="4336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END</a:t>
            </a:r>
          </a:p>
        </p:txBody>
      </p:sp>
    </p:spTree>
    <p:extLst>
      <p:ext uri="{BB962C8B-B14F-4D97-AF65-F5344CB8AC3E}">
        <p14:creationId xmlns:p14="http://schemas.microsoft.com/office/powerpoint/2010/main" val="1778246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EEA4C-3F6A-3842-18C9-559D8CFB804A}"/>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Key challenge and its solution</a:t>
            </a:r>
            <a:endParaRPr lang="en-IN" dirty="0">
              <a:latin typeface="Times New Roman" panose="02020603050405020304" pitchFamily="18" charset="0"/>
              <a:cs typeface="Times New Roman" panose="02020603050405020304" pitchFamily="18" charset="0"/>
            </a:endParaRPr>
          </a:p>
        </p:txBody>
      </p:sp>
      <p:graphicFrame>
        <p:nvGraphicFramePr>
          <p:cNvPr id="4" name="Content Placeholder 3">
            <a:extLst>
              <a:ext uri="{FF2B5EF4-FFF2-40B4-BE49-F238E27FC236}">
                <a16:creationId xmlns:a16="http://schemas.microsoft.com/office/drawing/2014/main" id="{95B7F69F-0F36-D14C-0417-A998B7F881B0}"/>
              </a:ext>
            </a:extLst>
          </p:cNvPr>
          <p:cNvGraphicFramePr>
            <a:graphicFrameLocks noGrp="1"/>
          </p:cNvGraphicFramePr>
          <p:nvPr>
            <p:ph idx="1"/>
            <p:extLst>
              <p:ext uri="{D42A27DB-BD31-4B8C-83A1-F6EECF244321}">
                <p14:modId xmlns:p14="http://schemas.microsoft.com/office/powerpoint/2010/main" val="1685558114"/>
              </p:ext>
            </p:extLst>
          </p:nvPr>
        </p:nvGraphicFramePr>
        <p:xfrm>
          <a:off x="1461794" y="2295589"/>
          <a:ext cx="8814285" cy="3627690"/>
        </p:xfrm>
        <a:graphic>
          <a:graphicData uri="http://schemas.openxmlformats.org/drawingml/2006/table">
            <a:tbl>
              <a:tblPr firstRow="1" bandRow="1">
                <a:tableStyleId>{5C22544A-7EE6-4342-B048-85BDC9FD1C3A}</a:tableStyleId>
              </a:tblPr>
              <a:tblGrid>
                <a:gridCol w="4401829">
                  <a:extLst>
                    <a:ext uri="{9D8B030D-6E8A-4147-A177-3AD203B41FA5}">
                      <a16:colId xmlns:a16="http://schemas.microsoft.com/office/drawing/2014/main" val="2236581759"/>
                    </a:ext>
                  </a:extLst>
                </a:gridCol>
                <a:gridCol w="4412456">
                  <a:extLst>
                    <a:ext uri="{9D8B030D-6E8A-4147-A177-3AD203B41FA5}">
                      <a16:colId xmlns:a16="http://schemas.microsoft.com/office/drawing/2014/main" val="473501254"/>
                    </a:ext>
                  </a:extLst>
                </a:gridCol>
              </a:tblGrid>
              <a:tr h="610170">
                <a:tc>
                  <a:txBody>
                    <a:bodyPr/>
                    <a:lstStyle/>
                    <a:p>
                      <a:pPr algn="ctr"/>
                      <a:r>
                        <a:rPr lang="en-IN" dirty="0">
                          <a:latin typeface="Times New Roman" panose="02020603050405020304" pitchFamily="18" charset="0"/>
                          <a:cs typeface="Times New Roman" panose="02020603050405020304" pitchFamily="18" charset="0"/>
                        </a:rPr>
                        <a:t>CHALLENGES</a:t>
                      </a:r>
                    </a:p>
                  </a:txBody>
                  <a:tcPr/>
                </a:tc>
                <a:tc>
                  <a:txBody>
                    <a:bodyPr/>
                    <a:lstStyle/>
                    <a:p>
                      <a:pPr algn="ctr"/>
                      <a:r>
                        <a:rPr lang="en-IN" dirty="0">
                          <a:latin typeface="Times New Roman" panose="02020603050405020304" pitchFamily="18" charset="0"/>
                          <a:cs typeface="Times New Roman" panose="02020603050405020304" pitchFamily="18" charset="0"/>
                        </a:rPr>
                        <a:t>SOLUTION</a:t>
                      </a:r>
                    </a:p>
                  </a:txBody>
                  <a:tcPr/>
                </a:tc>
                <a:extLst>
                  <a:ext uri="{0D108BD9-81ED-4DB2-BD59-A6C34878D82A}">
                    <a16:rowId xmlns:a16="http://schemas.microsoft.com/office/drawing/2014/main" val="2341046540"/>
                  </a:ext>
                </a:extLst>
              </a:tr>
              <a:tr h="610170">
                <a:tc>
                  <a:txBody>
                    <a:bodyPr/>
                    <a:lstStyle/>
                    <a:p>
                      <a:pPr algn="l"/>
                      <a:r>
                        <a:rPr lang="en-IN" dirty="0">
                          <a:latin typeface="Times New Roman" panose="02020603050405020304" pitchFamily="18" charset="0"/>
                          <a:cs typeface="Times New Roman" panose="02020603050405020304" pitchFamily="18" charset="0"/>
                        </a:rPr>
                        <a:t> Limited Charging Infrastructure</a:t>
                      </a:r>
                    </a:p>
                  </a:txBody>
                  <a:tcPr/>
                </a:tc>
                <a:tc>
                  <a:txBody>
                    <a:bodyPr/>
                    <a:lstStyle/>
                    <a:p>
                      <a:pPr algn="l"/>
                      <a:r>
                        <a:rPr lang="en-US" dirty="0">
                          <a:latin typeface="Times New Roman" panose="02020603050405020304" pitchFamily="18" charset="0"/>
                          <a:cs typeface="Times New Roman" panose="02020603050405020304" pitchFamily="18" charset="0"/>
                        </a:rPr>
                        <a:t>Utilize telematics to map and optimize routes to available charging stations and schedule charging during low-demand hours.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62050825"/>
                  </a:ext>
                </a:extLst>
              </a:tr>
              <a:tr h="610170">
                <a:tc>
                  <a:txBody>
                    <a:bodyPr/>
                    <a:lstStyle/>
                    <a:p>
                      <a:pPr algn="l"/>
                      <a:r>
                        <a:rPr lang="en-IN" dirty="0">
                          <a:latin typeface="Times New Roman" panose="02020603050405020304" pitchFamily="18" charset="0"/>
                          <a:cs typeface="Times New Roman" panose="02020603050405020304" pitchFamily="18" charset="0"/>
                        </a:rPr>
                        <a:t>Battery Range Anxiety</a:t>
                      </a:r>
                    </a:p>
                  </a:txBody>
                  <a:tcPr/>
                </a:tc>
                <a:tc>
                  <a:txBody>
                    <a:bodyPr/>
                    <a:lstStyle/>
                    <a:p>
                      <a:pPr algn="l"/>
                      <a:r>
                        <a:rPr lang="en-US" dirty="0">
                          <a:latin typeface="Times New Roman" panose="02020603050405020304" pitchFamily="18" charset="0"/>
                          <a:cs typeface="Times New Roman" panose="02020603050405020304" pitchFamily="18" charset="0"/>
                        </a:rPr>
                        <a:t>Implement real-time battery monitoring and predictive analytics to notify drivers of charging needs and efficient routes.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43730057"/>
                  </a:ext>
                </a:extLst>
              </a:tr>
              <a:tr h="610170">
                <a:tc>
                  <a:txBody>
                    <a:bodyPr/>
                    <a:lstStyle/>
                    <a:p>
                      <a:pPr algn="l"/>
                      <a:r>
                        <a:rPr lang="en-IN" dirty="0">
                          <a:latin typeface="Times New Roman" panose="02020603050405020304" pitchFamily="18" charset="0"/>
                          <a:cs typeface="Times New Roman" panose="02020603050405020304" pitchFamily="18" charset="0"/>
                        </a:rPr>
                        <a:t> High Initial Costs</a:t>
                      </a:r>
                    </a:p>
                  </a:txBody>
                  <a:tcPr/>
                </a:tc>
                <a:tc>
                  <a:txBody>
                    <a:bodyPr/>
                    <a:lstStyle/>
                    <a:p>
                      <a:pPr algn="l"/>
                      <a:r>
                        <a:rPr lang="en-US" dirty="0">
                          <a:latin typeface="Times New Roman" panose="02020603050405020304" pitchFamily="18" charset="0"/>
                          <a:cs typeface="Times New Roman" panose="02020603050405020304" pitchFamily="18" charset="0"/>
                        </a:rPr>
                        <a:t>Use telematics data to improve operational efficiency and reduce costs over time through optimized route planning and energy management.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105563245"/>
                  </a:ext>
                </a:extLst>
              </a:tr>
            </a:tbl>
          </a:graphicData>
        </a:graphic>
      </p:graphicFrame>
    </p:spTree>
    <p:extLst>
      <p:ext uri="{BB962C8B-B14F-4D97-AF65-F5344CB8AC3E}">
        <p14:creationId xmlns:p14="http://schemas.microsoft.com/office/powerpoint/2010/main" val="2075773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DB156-38DF-2CB2-4904-4ADD8390B11C}"/>
              </a:ext>
            </a:extLst>
          </p:cNvPr>
          <p:cNvSpPr>
            <a:spLocks noGrp="1"/>
          </p:cNvSpPr>
          <p:nvPr>
            <p:ph type="title"/>
          </p:nvPr>
        </p:nvSpPr>
        <p:spPr/>
        <p:txBody>
          <a:bodyPr/>
          <a:lstStyle/>
          <a:p>
            <a:r>
              <a:rPr lang="en-IN" dirty="0"/>
              <a:t>Real World Application</a:t>
            </a:r>
          </a:p>
        </p:txBody>
      </p:sp>
      <p:sp>
        <p:nvSpPr>
          <p:cNvPr id="3" name="Content Placeholder 2">
            <a:extLst>
              <a:ext uri="{FF2B5EF4-FFF2-40B4-BE49-F238E27FC236}">
                <a16:creationId xmlns:a16="http://schemas.microsoft.com/office/drawing/2014/main" id="{276A9DCD-0435-6A0E-A952-0FBDF0328DDC}"/>
              </a:ext>
            </a:extLst>
          </p:cNvPr>
          <p:cNvSpPr>
            <a:spLocks noGrp="1"/>
          </p:cNvSpPr>
          <p:nvPr>
            <p:ph idx="1"/>
          </p:nvPr>
        </p:nvSpPr>
        <p:spPr>
          <a:xfrm>
            <a:off x="1154954" y="2603499"/>
            <a:ext cx="8825659" cy="3815961"/>
          </a:xfrm>
        </p:spPr>
        <p:txBody>
          <a:bodyPr/>
          <a:lstStyle/>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Route Optimization</a:t>
            </a:r>
            <a:r>
              <a:rPr lang="en-US" dirty="0">
                <a:latin typeface="Times New Roman" panose="02020603050405020304" pitchFamily="18" charset="0"/>
                <a:cs typeface="Times New Roman" panose="02020603050405020304" pitchFamily="18" charset="0"/>
              </a:rPr>
              <a:t>: Fleet managers use telematics to analyze traffic data and optimize routes for EVs, reducing travel time and energy consumption.</a:t>
            </a:r>
          </a:p>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Predictive Maintenance</a:t>
            </a:r>
            <a:r>
              <a:rPr lang="en-US" dirty="0">
                <a:latin typeface="Times New Roman" panose="02020603050405020304" pitchFamily="18" charset="0"/>
                <a:cs typeface="Times New Roman" panose="02020603050405020304" pitchFamily="18" charset="0"/>
              </a:rPr>
              <a:t>: IoT sensors monitor vehicle health in real-time, alerting fleet operators about potential maintenance needs before breakdowns occur.</a:t>
            </a:r>
          </a:p>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Energy Management</a:t>
            </a:r>
            <a:r>
              <a:rPr lang="en-US" dirty="0">
                <a:latin typeface="Times New Roman" panose="02020603050405020304" pitchFamily="18" charset="0"/>
                <a:cs typeface="Times New Roman" panose="02020603050405020304" pitchFamily="18" charset="0"/>
              </a:rPr>
              <a:t>: Telematics helps track battery usage and energy consumption, ensuring efficient charging schedules and extending battery life.</a:t>
            </a:r>
          </a:p>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Fleet Tracking and Asset Management</a:t>
            </a:r>
            <a:r>
              <a:rPr lang="en-US" dirty="0">
                <a:latin typeface="Times New Roman" panose="02020603050405020304" pitchFamily="18" charset="0"/>
                <a:cs typeface="Times New Roman" panose="02020603050405020304" pitchFamily="18" charset="0"/>
              </a:rPr>
              <a:t>: Real-time tracking of fleet vehicles aids in managing vehicle location, availability, and operational status, improving resource utilization</a:t>
            </a:r>
            <a:r>
              <a:rPr lang="en-US" dirty="0"/>
              <a:t>.</a:t>
            </a:r>
            <a:endParaRPr lang="en-IN" dirty="0"/>
          </a:p>
        </p:txBody>
      </p:sp>
    </p:spTree>
    <p:extLst>
      <p:ext uri="{BB962C8B-B14F-4D97-AF65-F5344CB8AC3E}">
        <p14:creationId xmlns:p14="http://schemas.microsoft.com/office/powerpoint/2010/main" val="1217716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B1BA2-8DE4-96CE-54BA-DC22F4F874D9}"/>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2799F3A7-DD6E-7562-486D-A8029D0A72F4}"/>
              </a:ext>
            </a:extLst>
          </p:cNvPr>
          <p:cNvSpPr>
            <a:spLocks noGrp="1"/>
          </p:cNvSpPr>
          <p:nvPr>
            <p:ph idx="1"/>
          </p:nvPr>
        </p:nvSpPr>
        <p:spPr>
          <a:xfrm>
            <a:off x="1154954" y="2369976"/>
            <a:ext cx="8825659" cy="4058816"/>
          </a:xfrm>
        </p:spPr>
        <p:txBody>
          <a:bodyPr/>
          <a:lstStyle/>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In conclusion, telematics and IoT play a key role in optimizing EV fleet operations by enabling real-time data collection, monitoring, and analysis.</a:t>
            </a: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This helps fleet managers make informed decisions to improve route planning, manage energy use, and enhance overall vehicle performance.</a:t>
            </a: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With features like predictive maintenance and continuous monitoring, telematics and IoT ensure fleets operate efficiently, safely, and cost-effectively.</a:t>
            </a: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Despite challenges such as limited charging infrastructure and data security concerns, solutions like advanced data analysis and robust cybersecurity measures are effective.</a:t>
            </a:r>
          </a:p>
          <a:p>
            <a:pPr>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These technologies are essential for modern fleet management, paving the way for a sustainable and efficient future in transportation</a:t>
            </a:r>
            <a:r>
              <a:rPr lang="en-US" dirty="0"/>
              <a:t>.</a:t>
            </a:r>
          </a:p>
          <a:p>
            <a:pPr>
              <a:buFont typeface="Wingdings" panose="05000000000000000000" pitchFamily="2" charset="2"/>
              <a:buChar char="v"/>
            </a:pPr>
            <a:endParaRPr lang="en-IN" dirty="0"/>
          </a:p>
        </p:txBody>
      </p:sp>
    </p:spTree>
    <p:extLst>
      <p:ext uri="{BB962C8B-B14F-4D97-AF65-F5344CB8AC3E}">
        <p14:creationId xmlns:p14="http://schemas.microsoft.com/office/powerpoint/2010/main" val="2046953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F1D44-2FA7-2B94-7432-2762DB730121}"/>
              </a:ext>
            </a:extLst>
          </p:cNvPr>
          <p:cNvSpPr>
            <a:spLocks noGrp="1"/>
          </p:cNvSpPr>
          <p:nvPr>
            <p:ph type="title"/>
          </p:nvPr>
        </p:nvSpPr>
        <p:spPr/>
        <p:txBody>
          <a:bodyPr/>
          <a:lstStyle/>
          <a:p>
            <a:r>
              <a:rPr lang="en-IN" dirty="0"/>
              <a:t>References</a:t>
            </a:r>
          </a:p>
        </p:txBody>
      </p:sp>
      <p:sp>
        <p:nvSpPr>
          <p:cNvPr id="4" name="Rectangle 1">
            <a:extLst>
              <a:ext uri="{FF2B5EF4-FFF2-40B4-BE49-F238E27FC236}">
                <a16:creationId xmlns:a16="http://schemas.microsoft.com/office/drawing/2014/main" id="{39159881-0B2B-C14A-C3CA-8BDB2EEABA25}"/>
              </a:ext>
            </a:extLst>
          </p:cNvPr>
          <p:cNvSpPr>
            <a:spLocks noGrp="1" noChangeArrowheads="1"/>
          </p:cNvSpPr>
          <p:nvPr>
            <p:ph idx="1"/>
          </p:nvPr>
        </p:nvSpPr>
        <p:spPr bwMode="auto">
          <a:xfrm>
            <a:off x="1365379" y="2665886"/>
            <a:ext cx="9461241"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defTabSz="914400" eaLnBrk="0" fontAlgn="base" hangingPunct="0">
              <a:spcBef>
                <a:spcPct val="0"/>
              </a:spcBef>
              <a:spcAft>
                <a:spcPct val="0"/>
              </a:spcAft>
              <a:buClrTx/>
              <a:buSzTx/>
              <a:buFont typeface="Wingdings" panose="05000000000000000000" pitchFamily="2" charset="2"/>
              <a:buChar char="v"/>
            </a:pPr>
            <a:r>
              <a:rPr lang="en-US" altLang="en-US" b="1" dirty="0">
                <a:solidFill>
                  <a:schemeClr val="tx1"/>
                </a:solidFill>
                <a:latin typeface="Times New Roman" panose="02020603050405020304" pitchFamily="18" charset="0"/>
                <a:cs typeface="Times New Roman" panose="02020603050405020304" pitchFamily="18" charset="0"/>
              </a:rPr>
              <a:t>YouTube Video 1: </a:t>
            </a:r>
            <a:r>
              <a:rPr lang="en-US" altLang="en-US" dirty="0">
                <a:solidFill>
                  <a:schemeClr val="tx1"/>
                </a:solidFill>
                <a:latin typeface="Times New Roman" panose="02020603050405020304" pitchFamily="18" charset="0"/>
                <a:cs typeface="Times New Roman" panose="02020603050405020304" pitchFamily="18" charset="0"/>
              </a:rPr>
              <a:t>“Introduction to Telematics in Fleet Management”</a:t>
            </a:r>
          </a:p>
          <a:p>
            <a:pPr marL="0" indent="0" defTabSz="914400" eaLnBrk="0" fontAlgn="base" hangingPunct="0">
              <a:spcBef>
                <a:spcPct val="0"/>
              </a:spcBef>
              <a:spcAft>
                <a:spcPct val="0"/>
              </a:spcAft>
              <a:buClrTx/>
              <a:buSzTx/>
              <a:buNone/>
            </a:pPr>
            <a:r>
              <a:rPr lang="en-US" altLang="en-US" dirty="0">
                <a:solidFill>
                  <a:schemeClr val="tx1"/>
                </a:solidFill>
                <a:latin typeface="Times New Roman" panose="02020603050405020304" pitchFamily="18" charset="0"/>
                <a:cs typeface="Times New Roman" panose="02020603050405020304" pitchFamily="18" charset="0"/>
              </a:rPr>
              <a:t>                 -Key Points: Overview of telematics technology, benefits, and real-world applications.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lang="en-US" altLang="en-US" b="1" dirty="0">
                <a:solidFill>
                  <a:schemeClr val="tx1"/>
                </a:solidFill>
                <a:latin typeface="Times New Roman" panose="02020603050405020304" pitchFamily="18" charset="0"/>
                <a:cs typeface="Times New Roman" panose="02020603050405020304" pitchFamily="18" charset="0"/>
              </a:rPr>
              <a:t>ResearchGate Publication: </a:t>
            </a:r>
            <a:r>
              <a:rPr lang="en-US" altLang="en-US" dirty="0">
                <a:solidFill>
                  <a:schemeClr val="tx1"/>
                </a:solidFill>
                <a:latin typeface="Times New Roman" panose="02020603050405020304" pitchFamily="18" charset="0"/>
                <a:cs typeface="Times New Roman" panose="02020603050405020304" pitchFamily="18" charset="0"/>
              </a:rPr>
              <a:t>“Comprehensive IoT-driven Fleet Management System for Industrial Vehicles”</a:t>
            </a:r>
          </a:p>
          <a:p>
            <a:pPr marL="0" indent="0" defTabSz="914400" eaLnBrk="0" fontAlgn="base" hangingPunct="0">
              <a:spcBef>
                <a:spcPct val="0"/>
              </a:spcBef>
              <a:spcAft>
                <a:spcPct val="0"/>
              </a:spcAft>
              <a:buClrTx/>
              <a:buSzTx/>
              <a:buNone/>
            </a:pPr>
            <a:r>
              <a:rPr lang="en-US" altLang="en-US" dirty="0">
                <a:solidFill>
                  <a:schemeClr val="tx1"/>
                </a:solidFill>
                <a:latin typeface="Times New Roman" panose="02020603050405020304" pitchFamily="18" charset="0"/>
                <a:cs typeface="Times New Roman" panose="02020603050405020304" pitchFamily="18" charset="0"/>
              </a:rPr>
              <a:t>                 -Key Points: IoT integration for data collection and fleet tracking, with case studies and practical insights.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lang="en-US" altLang="en-US" b="1" dirty="0">
                <a:solidFill>
                  <a:schemeClr val="tx1"/>
                </a:solidFill>
                <a:latin typeface="Times New Roman" panose="02020603050405020304" pitchFamily="18" charset="0"/>
                <a:cs typeface="Times New Roman" panose="02020603050405020304" pitchFamily="18" charset="0"/>
              </a:rPr>
              <a:t>YouTube Video 2</a:t>
            </a:r>
            <a:r>
              <a:rPr lang="en-US" altLang="en-US" dirty="0">
                <a:solidFill>
                  <a:schemeClr val="tx1"/>
                </a:solidFill>
                <a:latin typeface="Times New Roman" panose="02020603050405020304" pitchFamily="18" charset="0"/>
                <a:cs typeface="Times New Roman" panose="02020603050405020304" pitchFamily="18" charset="0"/>
              </a:rPr>
              <a:t>: “IoT and Telematics in EV Operations”</a:t>
            </a:r>
          </a:p>
          <a:p>
            <a:pPr marL="0" indent="0" defTabSz="914400" eaLnBrk="0" fontAlgn="base" hangingPunct="0">
              <a:spcBef>
                <a:spcPct val="0"/>
              </a:spcBef>
              <a:spcAft>
                <a:spcPct val="0"/>
              </a:spcAft>
              <a:buClrTx/>
              <a:buSzTx/>
              <a:buNone/>
            </a:pPr>
            <a:r>
              <a:rPr lang="en-US" altLang="en-US" dirty="0">
                <a:solidFill>
                  <a:schemeClr val="tx1"/>
                </a:solidFill>
                <a:latin typeface="Times New Roman" panose="02020603050405020304" pitchFamily="18" charset="0"/>
                <a:cs typeface="Times New Roman" panose="02020603050405020304" pitchFamily="18" charset="0"/>
              </a:rPr>
              <a:t>                 -Key Points: Role </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of IoT sensors in vehicle maintenance, energy management, and future trends.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6555208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AC0CEB4-BFAC-4014-9B69-2CFFE0B783D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F44B8C88-7AFD-4F93-AF50-E36A0AADA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F666C14-7219-46F1-8169-9E45DA110AD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Ion Boardroom design</Template>
  <TotalTime>236</TotalTime>
  <Words>633</Words>
  <Application>Microsoft Office PowerPoint</Application>
  <PresentationFormat>Widescreen</PresentationFormat>
  <Paragraphs>64</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Century Gothic</vt:lpstr>
      <vt:lpstr>Times New Roman</vt:lpstr>
      <vt:lpstr>Wingdings</vt:lpstr>
      <vt:lpstr>Wingdings 3</vt:lpstr>
      <vt:lpstr>Ion Boardroom</vt:lpstr>
      <vt:lpstr>OPTIMIZING EV FLEET OPERATION WITH TELEMATICS AND IOT</vt:lpstr>
      <vt:lpstr>INTRODUCTION TO EV VEHICLE</vt:lpstr>
      <vt:lpstr>INTRODUCTION TO TELEMATICS</vt:lpstr>
      <vt:lpstr>How EV fleet operation optimizing with Telematics and IOT</vt:lpstr>
      <vt:lpstr>Workflow for optimizing Fleet operation with telematics and IOT</vt:lpstr>
      <vt:lpstr>Key challenge and its solution</vt:lpstr>
      <vt:lpstr>Real World Application</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Raghual R</dc:creator>
  <cp:lastModifiedBy>Raghual R</cp:lastModifiedBy>
  <cp:revision>3</cp:revision>
  <dcterms:created xsi:type="dcterms:W3CDTF">2024-11-13T17:00:41Z</dcterms:created>
  <dcterms:modified xsi:type="dcterms:W3CDTF">2024-11-16T18:07:42Z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